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5"/>
  </p:sldMasterIdLst>
  <p:notesMasterIdLst>
    <p:notesMasterId r:id="rId15"/>
  </p:notesMasterIdLst>
  <p:handoutMasterIdLst>
    <p:handoutMasterId r:id="rId16"/>
  </p:handoutMasterIdLst>
  <p:sldIdLst>
    <p:sldId id="256" r:id="rId6"/>
    <p:sldId id="264" r:id="rId7"/>
    <p:sldId id="320" r:id="rId8"/>
    <p:sldId id="319" r:id="rId9"/>
    <p:sldId id="318" r:id="rId10"/>
    <p:sldId id="311" r:id="rId11"/>
    <p:sldId id="321" r:id="rId12"/>
    <p:sldId id="322" r:id="rId13"/>
    <p:sldId id="292" r:id="rId14"/>
  </p:sldIdLst>
  <p:sldSz cx="9144000" cy="5143500" type="screen16x9"/>
  <p:notesSz cx="6858000" cy="9296400"/>
  <p:embeddedFontLs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Raleway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3613" autoAdjust="0"/>
  </p:normalViewPr>
  <p:slideViewPr>
    <p:cSldViewPr>
      <p:cViewPr varScale="1">
        <p:scale>
          <a:sx n="141" d="100"/>
          <a:sy n="141" d="100"/>
        </p:scale>
        <p:origin x="12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zouz, Jack" userId="f5c6e787-d3ea-4ffa-9705-65f9c0f12066" providerId="ADAL" clId="{8BE9D1D6-3F35-4861-835B-756FDD79733B}"/>
    <pc:docChg chg="custSel delSld modSld">
      <pc:chgData name="Khzouz, Jack" userId="f5c6e787-d3ea-4ffa-9705-65f9c0f12066" providerId="ADAL" clId="{8BE9D1D6-3F35-4861-835B-756FDD79733B}" dt="2026-08-25T15:58:10.687" v="663" actId="2696"/>
      <pc:docMkLst>
        <pc:docMk/>
      </pc:docMkLst>
      <pc:sldChg chg="addSp delSp modSp del mod">
        <pc:chgData name="Khzouz, Jack" userId="f5c6e787-d3ea-4ffa-9705-65f9c0f12066" providerId="ADAL" clId="{8BE9D1D6-3F35-4861-835B-756FDD79733B}" dt="2026-08-25T15:58:10.687" v="663" actId="2696"/>
        <pc:sldMkLst>
          <pc:docMk/>
          <pc:sldMk cId="346828340" sldId="310"/>
        </pc:sldMkLst>
        <pc:spChg chg="add del mod">
          <ac:chgData name="Khzouz, Jack" userId="f5c6e787-d3ea-4ffa-9705-65f9c0f12066" providerId="ADAL" clId="{8BE9D1D6-3F35-4861-835B-756FDD79733B}" dt="2026-08-24T15:28:59.312" v="280"/>
          <ac:spMkLst>
            <pc:docMk/>
            <pc:sldMk cId="346828340" sldId="310"/>
            <ac:spMk id="2" creationId="{83BAD30C-4311-F67D-AF62-6A1A0CE3D381}"/>
          </ac:spMkLst>
        </pc:spChg>
        <pc:spChg chg="add del mod">
          <ac:chgData name="Khzouz, Jack" userId="f5c6e787-d3ea-4ffa-9705-65f9c0f12066" providerId="ADAL" clId="{8BE9D1D6-3F35-4861-835B-756FDD79733B}" dt="2026-08-24T15:30:12.765" v="283"/>
          <ac:spMkLst>
            <pc:docMk/>
            <pc:sldMk cId="346828340" sldId="310"/>
            <ac:spMk id="3" creationId="{6BF23CCE-4F8C-6482-C8A3-696A1A344973}"/>
          </ac:spMkLst>
        </pc:spChg>
      </pc:sldChg>
      <pc:sldChg chg="addSp delSp modSp mod">
        <pc:chgData name="Khzouz, Jack" userId="f5c6e787-d3ea-4ffa-9705-65f9c0f12066" providerId="ADAL" clId="{8BE9D1D6-3F35-4861-835B-756FDD79733B}" dt="2026-08-25T15:55:42.023" v="662" actId="1076"/>
        <pc:sldMkLst>
          <pc:docMk/>
          <pc:sldMk cId="2118402056" sldId="311"/>
        </pc:sldMkLst>
        <pc:spChg chg="add del mod">
          <ac:chgData name="Khzouz, Jack" userId="f5c6e787-d3ea-4ffa-9705-65f9c0f12066" providerId="ADAL" clId="{8BE9D1D6-3F35-4861-835B-756FDD79733B}" dt="2026-08-24T15:26:37.155" v="69"/>
          <ac:spMkLst>
            <pc:docMk/>
            <pc:sldMk cId="2118402056" sldId="311"/>
            <ac:spMk id="2" creationId="{E33511C8-9FD4-D932-FFA0-0A875494D37F}"/>
          </ac:spMkLst>
        </pc:spChg>
        <pc:spChg chg="add mod">
          <ac:chgData name="Khzouz, Jack" userId="f5c6e787-d3ea-4ffa-9705-65f9c0f12066" providerId="ADAL" clId="{8BE9D1D6-3F35-4861-835B-756FDD79733B}" dt="2026-08-25T15:55:42.023" v="662" actId="1076"/>
          <ac:spMkLst>
            <pc:docMk/>
            <pc:sldMk cId="2118402056" sldId="311"/>
            <ac:spMk id="3" creationId="{980A87BA-B7CD-76B2-ABAA-00E5D200035E}"/>
          </ac:spMkLst>
        </pc:spChg>
        <pc:picChg chg="mod">
          <ac:chgData name="Khzouz, Jack" userId="f5c6e787-d3ea-4ffa-9705-65f9c0f12066" providerId="ADAL" clId="{8BE9D1D6-3F35-4861-835B-756FDD79733B}" dt="2026-08-25T15:37:59.366" v="631" actId="1076"/>
          <ac:picMkLst>
            <pc:docMk/>
            <pc:sldMk cId="2118402056" sldId="311"/>
            <ac:picMk id="7" creationId="{00000000-0000-0000-0000-000000000000}"/>
          </ac:picMkLst>
        </pc:picChg>
      </pc:sldChg>
      <pc:sldChg chg="modSp mod">
        <pc:chgData name="Khzouz, Jack" userId="f5c6e787-d3ea-4ffa-9705-65f9c0f12066" providerId="ADAL" clId="{8BE9D1D6-3F35-4861-835B-756FDD79733B}" dt="2026-08-24T15:23:11.221" v="63" actId="20577"/>
        <pc:sldMkLst>
          <pc:docMk/>
          <pc:sldMk cId="746636379" sldId="318"/>
        </pc:sldMkLst>
        <pc:spChg chg="mod">
          <ac:chgData name="Khzouz, Jack" userId="f5c6e787-d3ea-4ffa-9705-65f9c0f12066" providerId="ADAL" clId="{8BE9D1D6-3F35-4861-835B-756FDD79733B}" dt="2026-08-24T15:23:11.221" v="63" actId="20577"/>
          <ac:spMkLst>
            <pc:docMk/>
            <pc:sldMk cId="746636379" sldId="318"/>
            <ac:spMk id="6" creationId="{E245248D-D9D2-409F-C967-335CCC263C7E}"/>
          </ac:spMkLst>
        </pc:spChg>
        <pc:spChg chg="mod">
          <ac:chgData name="Khzouz, Jack" userId="f5c6e787-d3ea-4ffa-9705-65f9c0f12066" providerId="ADAL" clId="{8BE9D1D6-3F35-4861-835B-756FDD79733B}" dt="2026-08-24T14:44:17.885" v="44" actId="113"/>
          <ac:spMkLst>
            <pc:docMk/>
            <pc:sldMk cId="746636379" sldId="318"/>
            <ac:spMk id="8" creationId="{58C0B1AD-FF89-936F-841E-1A54B4751DEF}"/>
          </ac:spMkLst>
        </pc:spChg>
      </pc:sldChg>
      <pc:sldChg chg="addSp delSp modSp mod">
        <pc:chgData name="Khzouz, Jack" userId="f5c6e787-d3ea-4ffa-9705-65f9c0f12066" providerId="ADAL" clId="{8BE9D1D6-3F35-4861-835B-756FDD79733B}" dt="2026-08-24T18:18:19.366" v="284" actId="14100"/>
        <pc:sldMkLst>
          <pc:docMk/>
          <pc:sldMk cId="2237352249" sldId="321"/>
        </pc:sldMkLst>
        <pc:spChg chg="mod">
          <ac:chgData name="Khzouz, Jack" userId="f5c6e787-d3ea-4ffa-9705-65f9c0f12066" providerId="ADAL" clId="{8BE9D1D6-3F35-4861-835B-756FDD79733B}" dt="2026-08-20T15:40:01.829" v="1" actId="1076"/>
          <ac:spMkLst>
            <pc:docMk/>
            <pc:sldMk cId="2237352249" sldId="321"/>
            <ac:spMk id="3" creationId="{C96F0120-97AB-3144-0CD8-FE23173A0062}"/>
          </ac:spMkLst>
        </pc:spChg>
        <pc:spChg chg="mod">
          <ac:chgData name="Khzouz, Jack" userId="f5c6e787-d3ea-4ffa-9705-65f9c0f12066" providerId="ADAL" clId="{8BE9D1D6-3F35-4861-835B-756FDD79733B}" dt="2026-08-24T14:41:37.998" v="41" actId="1076"/>
          <ac:spMkLst>
            <pc:docMk/>
            <pc:sldMk cId="2237352249" sldId="321"/>
            <ac:spMk id="16" creationId="{440A15D4-C12D-B2EA-131E-58F9FCF9ECCB}"/>
          </ac:spMkLst>
        </pc:spChg>
        <pc:picChg chg="mod">
          <ac:chgData name="Khzouz, Jack" userId="f5c6e787-d3ea-4ffa-9705-65f9c0f12066" providerId="ADAL" clId="{8BE9D1D6-3F35-4861-835B-756FDD79733B}" dt="2026-08-24T18:18:19.366" v="284" actId="14100"/>
          <ac:picMkLst>
            <pc:docMk/>
            <pc:sldMk cId="2237352249" sldId="321"/>
            <ac:picMk id="9" creationId="{6B842A69-E17A-2DF5-34D7-17C8974787D7}"/>
          </ac:picMkLst>
        </pc:picChg>
        <pc:picChg chg="del mod">
          <ac:chgData name="Khzouz, Jack" userId="f5c6e787-d3ea-4ffa-9705-65f9c0f12066" providerId="ADAL" clId="{8BE9D1D6-3F35-4861-835B-756FDD79733B}" dt="2026-08-24T14:40:36.062" v="5" actId="478"/>
          <ac:picMkLst>
            <pc:docMk/>
            <pc:sldMk cId="2237352249" sldId="321"/>
            <ac:picMk id="11" creationId="{9BFDE899-7F6D-F46D-326C-B7CE41BAF25A}"/>
          </ac:picMkLst>
        </pc:picChg>
        <pc:picChg chg="mod">
          <ac:chgData name="Khzouz, Jack" userId="f5c6e787-d3ea-4ffa-9705-65f9c0f12066" providerId="ADAL" clId="{8BE9D1D6-3F35-4861-835B-756FDD79733B}" dt="2026-08-24T14:43:50.062" v="42" actId="1076"/>
          <ac:picMkLst>
            <pc:docMk/>
            <pc:sldMk cId="2237352249" sldId="321"/>
            <ac:picMk id="13" creationId="{FED3CD33-1BA1-1F40-9A76-BF4620FE1256}"/>
          </ac:picMkLst>
        </pc:picChg>
        <pc:picChg chg="add mod">
          <ac:chgData name="Khzouz, Jack" userId="f5c6e787-d3ea-4ffa-9705-65f9c0f12066" providerId="ADAL" clId="{8BE9D1D6-3F35-4861-835B-756FDD79733B}" dt="2026-08-24T14:43:52.495" v="43" actId="1076"/>
          <ac:picMkLst>
            <pc:docMk/>
            <pc:sldMk cId="2237352249" sldId="321"/>
            <ac:picMk id="18" creationId="{36BC2E82-1C57-0052-66FC-9725EAB01F80}"/>
          </ac:picMkLst>
        </pc:picChg>
      </pc:sldChg>
      <pc:sldChg chg="modSp mod">
        <pc:chgData name="Khzouz, Jack" userId="f5c6e787-d3ea-4ffa-9705-65f9c0f12066" providerId="ADAL" clId="{8BE9D1D6-3F35-4861-835B-756FDD79733B}" dt="2026-08-24T15:24:36.065" v="66" actId="1076"/>
        <pc:sldMkLst>
          <pc:docMk/>
          <pc:sldMk cId="4183097601" sldId="322"/>
        </pc:sldMkLst>
        <pc:spChg chg="mod">
          <ac:chgData name="Khzouz, Jack" userId="f5c6e787-d3ea-4ffa-9705-65f9c0f12066" providerId="ADAL" clId="{8BE9D1D6-3F35-4861-835B-756FDD79733B}" dt="2026-08-24T15:24:20.695" v="64" actId="1076"/>
          <ac:spMkLst>
            <pc:docMk/>
            <pc:sldMk cId="4183097601" sldId="322"/>
            <ac:spMk id="2" creationId="{00000000-0000-0000-0000-000000000000}"/>
          </ac:spMkLst>
        </pc:spChg>
        <pc:picChg chg="mod">
          <ac:chgData name="Khzouz, Jack" userId="f5c6e787-d3ea-4ffa-9705-65f9c0f12066" providerId="ADAL" clId="{8BE9D1D6-3F35-4861-835B-756FDD79733B}" dt="2026-08-24T15:24:36.065" v="66" actId="1076"/>
          <ac:picMkLst>
            <pc:docMk/>
            <pc:sldMk cId="4183097601" sldId="322"/>
            <ac:picMk id="3" creationId="{00000000-0000-0000-0000-000000000000}"/>
          </ac:picMkLst>
        </pc:picChg>
        <pc:cxnChg chg="mod">
          <ac:chgData name="Khzouz, Jack" userId="f5c6e787-d3ea-4ffa-9705-65f9c0f12066" providerId="ADAL" clId="{8BE9D1D6-3F35-4861-835B-756FDD79733B}" dt="2026-08-24T15:24:24.567" v="65" actId="1076"/>
          <ac:cxnSpMkLst>
            <pc:docMk/>
            <pc:sldMk cId="4183097601" sldId="322"/>
            <ac:cxnSpMk id="6" creationId="{FE4CBFEF-7438-E2CA-DB6F-7E34A116C976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AE252-BFA3-4832-8890-85F861A34A5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29675"/>
            <a:ext cx="2972421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792C0-0AC0-47CB-B7EA-A4DA0DD15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06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31788" y="696913"/>
            <a:ext cx="6196012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  <a:noFill/>
          <a:ln>
            <a:noFill/>
          </a:ln>
        </p:spPr>
        <p:txBody>
          <a:bodyPr lIns="93162" tIns="93162" rIns="93162" bIns="93162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831978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349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4115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7621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3901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6119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56149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3710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6771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1" y="4415790"/>
            <a:ext cx="548639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7076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hape 10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Shape 11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Shape 12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1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ubTitle" idx="1"/>
          </p:nvPr>
        </p:nvSpPr>
        <p:spPr>
          <a:xfrm>
            <a:off x="2390266" y="3238450"/>
            <a:ext cx="6331500" cy="1241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hape 17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Shape 18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799" cy="15419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hape 29"/>
          <p:cNvCxnSpPr/>
          <p:nvPr/>
        </p:nvCxnSpPr>
        <p:spPr>
          <a:xfrm>
            <a:off x="2477724" y="415650"/>
            <a:ext cx="6244199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Shape 30"/>
          <p:cNvCxnSpPr/>
          <p:nvPr/>
        </p:nvCxnSpPr>
        <p:spPr>
          <a:xfrm>
            <a:off x="2477724" y="4740000"/>
            <a:ext cx="62441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Shape 31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2400302" y="1602675"/>
            <a:ext cx="3071400" cy="30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5650571" y="1602675"/>
            <a:ext cx="3071400" cy="3002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400"/>
            </a:lvl1pPr>
            <a:lvl2pPr lvl="1" rtl="0">
              <a:spcBef>
                <a:spcPts val="0"/>
              </a:spcBef>
              <a:buSzPct val="100000"/>
              <a:defRPr sz="1200"/>
            </a:lvl2pPr>
            <a:lvl3pPr lvl="2" rtl="0">
              <a:spcBef>
                <a:spcPts val="0"/>
              </a:spcBef>
              <a:buSzPct val="100000"/>
              <a:defRPr sz="1200"/>
            </a:lvl3pPr>
            <a:lvl4pPr lvl="3" rtl="0">
              <a:spcBef>
                <a:spcPts val="0"/>
              </a:spcBef>
              <a:buSzPct val="100000"/>
              <a:defRPr sz="1200"/>
            </a:lvl4pPr>
            <a:lvl5pPr lvl="4" rtl="0">
              <a:spcBef>
                <a:spcPts val="0"/>
              </a:spcBef>
              <a:buSzPct val="100000"/>
              <a:defRPr sz="1200"/>
            </a:lvl5pPr>
            <a:lvl6pPr lvl="5" rtl="0">
              <a:spcBef>
                <a:spcPts val="0"/>
              </a:spcBef>
              <a:buSzPct val="100000"/>
              <a:defRPr sz="1200"/>
            </a:lvl6pPr>
            <a:lvl7pPr lvl="6" rtl="0">
              <a:spcBef>
                <a:spcPts val="0"/>
              </a:spcBef>
              <a:buSzPct val="100000"/>
              <a:defRPr sz="1200"/>
            </a:lvl7pPr>
            <a:lvl8pPr lvl="7" rtl="0">
              <a:spcBef>
                <a:spcPts val="0"/>
              </a:spcBef>
              <a:buSzPct val="100000"/>
              <a:defRPr sz="1200"/>
            </a:lvl8pPr>
            <a:lvl9pPr lvl="8" rtl="0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72000" y="125"/>
            <a:ext cx="4572000" cy="51434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50" name="Shape 5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199" cy="1318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buClr>
                <a:schemeClr val="dk1"/>
              </a:buClr>
              <a:buSzPct val="100000"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265500" y="2735370"/>
            <a:ext cx="4045199" cy="1345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hape 56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Shape 57"/>
          <p:cNvCxnSpPr/>
          <p:nvPr/>
        </p:nvCxnSpPr>
        <p:spPr>
          <a:xfrm>
            <a:off x="425198" y="415650"/>
            <a:ext cx="1832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hape 61"/>
          <p:cNvCxnSpPr/>
          <p:nvPr/>
        </p:nvCxnSpPr>
        <p:spPr>
          <a:xfrm>
            <a:off x="425200" y="4740000"/>
            <a:ext cx="8296799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Shape 62"/>
          <p:cNvCxnSpPr/>
          <p:nvPr/>
        </p:nvCxnSpPr>
        <p:spPr>
          <a:xfrm>
            <a:off x="425200" y="415650"/>
            <a:ext cx="8296799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853950" y="1304850"/>
            <a:ext cx="7436099" cy="1538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buClr>
                <a:schemeClr val="dk1"/>
              </a:buClr>
              <a:buSzPct val="100000"/>
              <a:buFont typeface="Lato"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099" cy="1071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 smtClean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887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599" cy="635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buClr>
                <a:schemeClr val="dk2"/>
              </a:buClr>
              <a:buSzPct val="100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2410112" y="1595775"/>
            <a:ext cx="6321599" cy="300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Lato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Lato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97999" y="4688758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6" r:id="rId5"/>
    <p:sldLayoutId id="2147483657" r:id="rId6"/>
    <p:sldLayoutId id="2147483658" r:id="rId7"/>
    <p:sldLayoutId id="214748366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1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NICE Bus	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subTitle" idx="1"/>
          </p:nvPr>
        </p:nvSpPr>
        <p:spPr>
          <a:xfrm>
            <a:off x="2390266" y="3238450"/>
            <a:ext cx="6331500" cy="12416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 dirty="0"/>
              <a:t>Bus Transit Committee Meeting Sept.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4682" y="1962150"/>
            <a:ext cx="259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Raleway" panose="020B0604020202020204" charset="0"/>
              </a:rPr>
              <a:t>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0600" y="1352550"/>
            <a:ext cx="4419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Scorecard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Service Updates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Project Review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Board Questions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</a:rPr>
              <a:t>Acceptance of Q2 Scorecard 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E10249-AFB8-2FEF-52A6-74AFD1C1DFB3}"/>
              </a:ext>
            </a:extLst>
          </p:cNvPr>
          <p:cNvCxnSpPr/>
          <p:nvPr/>
        </p:nvCxnSpPr>
        <p:spPr>
          <a:xfrm>
            <a:off x="5257800" y="3105150"/>
            <a:ext cx="2514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16200000">
            <a:off x="-3457199" y="-84198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99E8">
                    <a:lumMod val="50000"/>
                  </a:srgbClr>
                </a:solidFill>
                <a:latin typeface="Raleway" panose="020B0604020202020204" charset="0"/>
              </a:rPr>
              <a:t>Scorecard: </a:t>
            </a:r>
            <a:r>
              <a:rPr lang="en-US" sz="3200" dirty="0">
                <a:solidFill>
                  <a:schemeClr val="tx1"/>
                </a:solidFill>
                <a:latin typeface="Raleway" panose="020B0604020202020204" charset="0"/>
              </a:rPr>
              <a:t>Q2 2026</a:t>
            </a: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D91A9C-D67B-0D83-D5B4-8EEF93C902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016" t="19975" r="34037" b="20100"/>
          <a:stretch>
            <a:fillRect/>
          </a:stretch>
        </p:blipFill>
        <p:spPr>
          <a:xfrm>
            <a:off x="609599" y="33442"/>
            <a:ext cx="8505727" cy="505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286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34646" y="20955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99E8">
                    <a:lumMod val="50000"/>
                  </a:srgbClr>
                </a:solidFill>
                <a:latin typeface="Raleway" panose="020B0604020202020204" charset="0"/>
              </a:rPr>
              <a:t>Service Updates: </a:t>
            </a: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280630"/>
            <a:ext cx="484139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Raleway" panose="020B0604020202020204" charset="0"/>
                <a:ea typeface="Calibri" panose="020F0502020204030204" pitchFamily="34" charset="0"/>
              </a:rPr>
              <a:t>Fall 2026 Service Adjustments</a:t>
            </a:r>
            <a:endParaRPr lang="en-US" sz="2600" dirty="0">
              <a:solidFill>
                <a:schemeClr val="tx1"/>
              </a:solidFill>
              <a:latin typeface="Raleway" panose="020B0604020202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B7F9D9-420D-0F54-BFB6-672F086E8915}"/>
              </a:ext>
            </a:extLst>
          </p:cNvPr>
          <p:cNvSpPr txBox="1"/>
          <p:nvPr/>
        </p:nvSpPr>
        <p:spPr>
          <a:xfrm>
            <a:off x="3670627" y="844153"/>
            <a:ext cx="550108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b="1" dirty="0">
                <a:solidFill>
                  <a:schemeClr val="tx1"/>
                </a:solidFill>
              </a:rPr>
              <a:t>n16/16C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Hempstead TPK / Franklin St.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All day 20min service returns for the school year to better serve                     Nassau Community College</a:t>
            </a:r>
          </a:p>
          <a:p>
            <a:endParaRPr lang="en-US" dirty="0"/>
          </a:p>
          <a:p>
            <a:r>
              <a:rPr lang="en-US" b="1" dirty="0">
                <a:solidFill>
                  <a:schemeClr val="tx1"/>
                </a:solidFill>
              </a:rPr>
              <a:t>n35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Grand Ave / Clinton Rd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Peak hour stop added in front of Westbury Memorial Public Library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n43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Babylon TPK / Uniondale Ave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Extended to Commercial Ave in front of the NICE Depot to reduce         overcrowding at Roosevelt Field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n43X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Uniondale Ave Express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Stops added closer to Nassau Community College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MINI Mile Pilot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East Meadow / Bellmore 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New hybrid on-demand / flex route shuttle service starts between                        East Meadow &amp; Bellmore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7C527A-5910-E347-3A63-B2DD1FA650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097" t="22808" r="22237" b="8519"/>
          <a:stretch>
            <a:fillRect/>
          </a:stretch>
        </p:blipFill>
        <p:spPr>
          <a:xfrm>
            <a:off x="0" y="1428750"/>
            <a:ext cx="3624743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0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34" y="190377"/>
            <a:ext cx="4132788" cy="849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F797F6-3E60-CF3B-5CCA-4F34DFD4D6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730" y="-5195"/>
            <a:ext cx="3917022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45248D-D9D2-409F-C967-335CCC263C7E}"/>
              </a:ext>
            </a:extLst>
          </p:cNvPr>
          <p:cNvSpPr txBox="1"/>
          <p:nvPr/>
        </p:nvSpPr>
        <p:spPr>
          <a:xfrm>
            <a:off x="381000" y="1117350"/>
            <a:ext cx="433082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September 21</a:t>
            </a:r>
            <a:r>
              <a:rPr lang="en-US" baseline="30000" dirty="0"/>
              <a:t>st</a:t>
            </a:r>
            <a:r>
              <a:rPr lang="en-US" dirty="0"/>
              <a:t>:  Mini MILE will service the East Meadow-Bellmore area, offering a fixed route service from Hempstead Tpk down to the Bellmore LIRR station, with On-Demand pick up/drop off options in the Mini Mile service zone.</a:t>
            </a:r>
          </a:p>
          <a:p>
            <a:r>
              <a:rPr lang="en-US" dirty="0"/>
              <a:t>Service will be available Monday-Friday from      6:00 am -7:00 pm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C0B1AD-FF89-936F-841E-1A54B4751DEF}"/>
              </a:ext>
            </a:extLst>
          </p:cNvPr>
          <p:cNvSpPr txBox="1"/>
          <p:nvPr/>
        </p:nvSpPr>
        <p:spPr>
          <a:xfrm>
            <a:off x="381000" y="2795272"/>
            <a:ext cx="4572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$3.00 per trip, no surge pricing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Book your on-demand trip via our NICE Mini app or phone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Or wait at one of our Mini MILE bus stops and we will swing by to get you during the pick-up window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Credit, OMNY, coins or GoMobile app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ADA ACCESSIBLE</a:t>
            </a:r>
          </a:p>
          <a:p>
            <a:endParaRPr lang="en-US" sz="1200" dirty="0"/>
          </a:p>
          <a:p>
            <a:r>
              <a:rPr lang="en-US" sz="1200" b="1" dirty="0"/>
              <a:t>RIDE FREE THRU OCTOBER 31ST</a:t>
            </a:r>
          </a:p>
          <a:p>
            <a:r>
              <a:rPr lang="en-US" dirty="0"/>
              <a:t>Get more info at www.ridemini.com</a:t>
            </a:r>
          </a:p>
        </p:txBody>
      </p:sp>
    </p:spTree>
    <p:extLst>
      <p:ext uri="{BB962C8B-B14F-4D97-AF65-F5344CB8AC3E}">
        <p14:creationId xmlns:p14="http://schemas.microsoft.com/office/powerpoint/2010/main" val="746636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05333" y="209550"/>
            <a:ext cx="8915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600" b="1" dirty="0">
                <a:solidFill>
                  <a:srgbClr val="0099E8">
                    <a:lumMod val="50000"/>
                  </a:srgbClr>
                </a:solidFill>
                <a:latin typeface="Raleway" panose="020B0604020202020204" charset="0"/>
              </a:rPr>
              <a:t>Project Updates: </a:t>
            </a:r>
            <a:r>
              <a:rPr lang="en-US" sz="2600" dirty="0">
                <a:solidFill>
                  <a:schemeClr val="tx1"/>
                </a:solidFill>
                <a:latin typeface="Raleway" panose="020B0604020202020204" charset="0"/>
              </a:rPr>
              <a:t>Capital Projects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0" y="2280106"/>
            <a:ext cx="3276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INSERT UPDATED PICTURES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613" y="1141399"/>
            <a:ext cx="4531773" cy="33988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0A87BA-B7CD-76B2-ABAA-00E5D200035E}"/>
              </a:ext>
            </a:extLst>
          </p:cNvPr>
          <p:cNvSpPr txBox="1"/>
          <p:nvPr/>
        </p:nvSpPr>
        <p:spPr>
          <a:xfrm>
            <a:off x="220573" y="1200150"/>
            <a:ext cx="436328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CNG Fueling Canopy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</a:rPr>
              <a:t>In Process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Oak &amp; Commercial Covered Parking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In Process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Methane Detection System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In Process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RVC Rehabilitation/Renovation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it-IT" dirty="0">
                <a:solidFill>
                  <a:schemeClr val="tx1"/>
                </a:solidFill>
              </a:rPr>
              <a:t>A&amp;E In Process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New Fare Boxes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In Process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5 CNG Transit Buses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Delivered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6 Support / Supervisor Vehicles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>
                <a:solidFill>
                  <a:schemeClr val="tx1"/>
                </a:solidFill>
              </a:rPr>
              <a:t>Delivered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14 Shuttles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</a:rPr>
              <a:t>Delivery Q2 07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02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" y="5715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99E8">
                    <a:lumMod val="50000"/>
                  </a:srgbClr>
                </a:solidFill>
                <a:latin typeface="Raleway" panose="020B0604020202020204" charset="0"/>
              </a:rPr>
              <a:t>Community Engagement: </a:t>
            </a: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6F0120-97AB-3144-0CD8-FE23173A0062}"/>
              </a:ext>
            </a:extLst>
          </p:cNvPr>
          <p:cNvSpPr txBox="1"/>
          <p:nvPr/>
        </p:nvSpPr>
        <p:spPr>
          <a:xfrm>
            <a:off x="931718" y="709071"/>
            <a:ext cx="35675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of September, the team will have participated in 17 community outreach events ranging from educational and feedback collecting forums: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842A69-E17A-2DF5-34D7-17C8974787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746" t="26296" r="36747" b="12963"/>
          <a:stretch>
            <a:fillRect/>
          </a:stretch>
        </p:blipFill>
        <p:spPr>
          <a:xfrm>
            <a:off x="6248400" y="1912747"/>
            <a:ext cx="2286000" cy="3141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D3CD33-1BA1-1F40-9A76-BF4620FE12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862" t="26296" r="36746" b="12963"/>
          <a:stretch>
            <a:fillRect/>
          </a:stretch>
        </p:blipFill>
        <p:spPr>
          <a:xfrm>
            <a:off x="1066310" y="1900838"/>
            <a:ext cx="2362200" cy="3124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0A15D4-C12D-B2EA-131E-58F9FCF9ECCB}"/>
              </a:ext>
            </a:extLst>
          </p:cNvPr>
          <p:cNvSpPr txBox="1"/>
          <p:nvPr/>
        </p:nvSpPr>
        <p:spPr>
          <a:xfrm>
            <a:off x="4114800" y="608906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Hempstead Public Housing Authority,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Town of North Hempstead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National Night Out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JCC Community Resources Fair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India Day Parade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BC2E82-1C57-0052-66FC-9725EAB01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8728" y="1912747"/>
            <a:ext cx="2362200" cy="314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5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8600" y="209550"/>
            <a:ext cx="8763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0099E8">
                    <a:lumMod val="50000"/>
                  </a:srgbClr>
                </a:solidFill>
                <a:latin typeface="Raleway" panose="020B0604020202020204" charset="0"/>
              </a:rPr>
              <a:t>Questions / Request for Approvals </a:t>
            </a:r>
            <a:r>
              <a:rPr lang="en-US" sz="3200" dirty="0">
                <a:solidFill>
                  <a:schemeClr val="tx1"/>
                </a:solidFill>
                <a:latin typeface="Raleway" panose="020B0604020202020204" charset="0"/>
              </a:rPr>
              <a:t>2026</a:t>
            </a: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b="1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  <a:p>
            <a:pPr lvl="0"/>
            <a:endParaRPr lang="en-US" sz="3200" dirty="0">
              <a:solidFill>
                <a:srgbClr val="0099E8">
                  <a:lumMod val="50000"/>
                </a:srgbClr>
              </a:solidFill>
              <a:latin typeface="Raleway" panose="020B060402020202020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68333" y="952500"/>
            <a:ext cx="426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Board Questions </a:t>
            </a:r>
          </a:p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Request: Confirmation of receipt of Q2 2026          Score Card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24643" t="37456" r="36372" b="15486"/>
          <a:stretch/>
        </p:blipFill>
        <p:spPr>
          <a:xfrm>
            <a:off x="377921" y="1201995"/>
            <a:ext cx="4648200" cy="31242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4CBFEF-7438-E2CA-DB6F-7E34A116C976}"/>
              </a:ext>
            </a:extLst>
          </p:cNvPr>
          <p:cNvCxnSpPr/>
          <p:nvPr/>
        </p:nvCxnSpPr>
        <p:spPr>
          <a:xfrm>
            <a:off x="5744633" y="2343150"/>
            <a:ext cx="25146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09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446" y="1962150"/>
            <a:ext cx="31205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latin typeface="Raleway" panose="020B0604020202020204" charset="0"/>
              </a:rPr>
              <a:t>Thank You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4" t="33148" r="11220" b="32893"/>
          <a:stretch/>
        </p:blipFill>
        <p:spPr>
          <a:xfrm>
            <a:off x="185248" y="4781550"/>
            <a:ext cx="575773" cy="19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93393"/>
      </p:ext>
    </p:extLst>
  </p:cSld>
  <p:clrMapOvr>
    <a:masterClrMapping/>
  </p:clrMapOvr>
</p:sld>
</file>

<file path=ppt/theme/theme1.xml><?xml version="1.0" encoding="utf-8"?>
<a:theme xmlns:a="http://schemas.openxmlformats.org/drawingml/2006/main" name="swiss-2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838A28A583C1408209526A95937543" ma:contentTypeVersion="22" ma:contentTypeDescription="Crée un document." ma:contentTypeScope="" ma:versionID="18f81aa12fdc7c2e9482ba00036a84a4">
  <xsd:schema xmlns:xsd="http://www.w3.org/2001/XMLSchema" xmlns:xs="http://www.w3.org/2001/XMLSchema" xmlns:p="http://schemas.microsoft.com/office/2006/metadata/properties" xmlns:ns3="5f7dcc3d-64b5-4c13-b8ca-bbf14ebf2067" xmlns:ns4="5b3533e1-1c60-4553-9c96-b14de99ba54b" targetNamespace="http://schemas.microsoft.com/office/2006/metadata/properties" ma:root="true" ma:fieldsID="8330c70fd0b491c8c6d1951fffff41e0" ns3:_="" ns4:_="">
    <xsd:import namespace="5f7dcc3d-64b5-4c13-b8ca-bbf14ebf2067"/>
    <xsd:import namespace="5b3533e1-1c60-4553-9c96-b14de99ba5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7dcc3d-64b5-4c13-b8ca-bbf14ebf20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3533e1-1c60-4553-9c96-b14de99ba54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b49a2378-73c7-4e4c-bff8-b85a2f404b86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f7dcc3d-64b5-4c13-b8ca-bbf14ebf2067" xsi:nil="true"/>
  </documentManagement>
</p:properties>
</file>

<file path=customXml/itemProps1.xml><?xml version="1.0" encoding="utf-8"?>
<ds:datastoreItem xmlns:ds="http://schemas.openxmlformats.org/officeDocument/2006/customXml" ds:itemID="{40B5FCF0-86A0-4562-8284-BDD722E1A9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7dcc3d-64b5-4c13-b8ca-bbf14ebf2067"/>
    <ds:schemaRef ds:uri="5b3533e1-1c60-4553-9c96-b14de99ba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B6E68A-8CB2-4891-B458-B62A385B13CF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C45FAEA8-AC34-463F-ABDD-7D93FD49C63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567A14A-5082-4F8B-B5CC-6726129464F8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5b3533e1-1c60-4553-9c96-b14de99ba54b"/>
    <ds:schemaRef ds:uri="5f7dcc3d-64b5-4c13-b8ca-bbf14ebf206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169428</TotalTime>
  <Words>373</Words>
  <Application>Microsoft Office PowerPoint</Application>
  <PresentationFormat>On-screen Show (16:9)</PresentationFormat>
  <Paragraphs>77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Wingdings</vt:lpstr>
      <vt:lpstr>Raleway</vt:lpstr>
      <vt:lpstr>Arial</vt:lpstr>
      <vt:lpstr>Lato</vt:lpstr>
      <vt:lpstr>swiss-2</vt:lpstr>
      <vt:lpstr>NICE Bus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NICE Bus</dc:title>
  <dc:creator>Khzouz, Jack</dc:creator>
  <cp:lastModifiedBy>Khzouz, Jack</cp:lastModifiedBy>
  <cp:revision>200</cp:revision>
  <cp:lastPrinted>2024-08-29T19:48:57Z</cp:lastPrinted>
  <dcterms:modified xsi:type="dcterms:W3CDTF">2026-08-25T15:58:15Z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0x0101004F838A28A583C1408209526A95937543</vt:lpwstr>
  </property>
</Properties>
</file>