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D717B-1BF3-4893-9162-C00FC9C8825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D8680-1006-4027-B393-893CDBB1C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Needs</a:t>
            </a:r>
            <a:r>
              <a:rPr lang="en-US" baseline="0" dirty="0" smtClean="0"/>
              <a:t>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CAABC-403E-457B-918C-78EBA1A357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CAABC-403E-457B-918C-78EBA1A357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6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63ED-B884-4D81-9C5C-9DCA0DF69DD1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F9DD-8757-4277-B724-99535176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Title_slid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39885" cy="335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921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2013 Accomplishments 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389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FTA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5229"/>
            <a:ext cx="8229600" cy="44413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FTA Triennial 2013 with No Findings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Stellar Procurement Review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Excellent Drug &amp; Alcohol Review</a:t>
            </a:r>
          </a:p>
          <a:p>
            <a:pPr>
              <a:buFont typeface="Wingdings" pitchFamily="2" charset="2"/>
              <a:buChar char="§"/>
            </a:pPr>
            <a:endParaRPr lang="en-US" sz="14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Title </a:t>
            </a:r>
            <a:r>
              <a:rPr lang="en-US" dirty="0" smtClean="0"/>
              <a:t>VI; </a:t>
            </a:r>
            <a:r>
              <a:rPr lang="en-US" dirty="0"/>
              <a:t>No Findings or Deficiencies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826"/>
            <a:ext cx="8229600" cy="1143000"/>
          </a:xfrm>
        </p:spPr>
        <p:txBody>
          <a:bodyPr/>
          <a:lstStyle/>
          <a:p>
            <a:r>
              <a:rPr lang="en-US" dirty="0"/>
              <a:t>Current Employee Count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472171"/>
            <a:ext cx="90963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5950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Increased Head Count to 1022 Employees</a:t>
            </a:r>
          </a:p>
          <a:p>
            <a:endParaRPr lang="en-US" dirty="0"/>
          </a:p>
          <a:p>
            <a:r>
              <a:rPr lang="en-US" dirty="0"/>
              <a:t>Fixed-Route Drivers Hired in 2013: 		47</a:t>
            </a:r>
          </a:p>
          <a:p>
            <a:r>
              <a:rPr lang="en-US" dirty="0"/>
              <a:t>Able-Ride Drivers Hired in 2013: 			38 </a:t>
            </a:r>
          </a:p>
          <a:p>
            <a:r>
              <a:rPr lang="en-US" dirty="0"/>
              <a:t>Maintenance Employees Hired in 2013: 	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5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Supported the Victory Games;</a:t>
            </a:r>
            <a:br>
              <a:rPr lang="en-US" dirty="0"/>
            </a:br>
            <a:r>
              <a:rPr lang="en-US" dirty="0"/>
              <a:t>Financially, Manpower &amp; Equipment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" y="4190296"/>
            <a:ext cx="3042168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16" y="4202407"/>
            <a:ext cx="29210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4202407"/>
            <a:ext cx="31829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16" y="2058312"/>
            <a:ext cx="27924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7791" y="3287849"/>
            <a:ext cx="3357349" cy="354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1407" y="3411804"/>
            <a:ext cx="641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60+ NICE Bus Employees Volunteered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8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66"/>
            <a:ext cx="8229600" cy="1143000"/>
          </a:xfrm>
        </p:spPr>
        <p:txBody>
          <a:bodyPr/>
          <a:lstStyle/>
          <a:p>
            <a:r>
              <a:rPr lang="en-US" dirty="0"/>
              <a:t>Successful State &amp; Local Roadeo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63" y="1173305"/>
            <a:ext cx="2145978" cy="26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6" y="4067034"/>
            <a:ext cx="1731480" cy="22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1558496"/>
            <a:ext cx="2895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9" y="1558496"/>
            <a:ext cx="168355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067034"/>
            <a:ext cx="2895600" cy="227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067034"/>
            <a:ext cx="2730500" cy="22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4" t="22993" r="28279" b="15766"/>
          <a:stretch/>
        </p:blipFill>
        <p:spPr bwMode="auto">
          <a:xfrm>
            <a:off x="5167313" y="1558495"/>
            <a:ext cx="168355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3305" y="3302758"/>
            <a:ext cx="235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 Piegari NICE Bus</a:t>
            </a:r>
          </a:p>
          <a:p>
            <a:pPr algn="ctr"/>
            <a:r>
              <a:rPr lang="en-US" dirty="0" smtClean="0"/>
              <a:t>State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1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68"/>
            <a:ext cx="8229600" cy="1143000"/>
          </a:xfrm>
        </p:spPr>
        <p:txBody>
          <a:bodyPr/>
          <a:lstStyle/>
          <a:p>
            <a:r>
              <a:rPr lang="en-US" dirty="0"/>
              <a:t>Social Media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7147"/>
            <a:ext cx="8229600" cy="44413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Launched Separate </a:t>
            </a:r>
            <a:r>
              <a:rPr lang="en-US" dirty="0"/>
              <a:t>Facebook Pages for Fixed Route and Able-Ride </a:t>
            </a:r>
          </a:p>
          <a:p>
            <a:pPr>
              <a:buFont typeface="Wingdings" pitchFamily="2" charset="2"/>
              <a:buChar char="§"/>
            </a:pPr>
            <a:endParaRPr lang="en-US" sz="9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Launched YouTube Channel</a:t>
            </a:r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Launched </a:t>
            </a:r>
            <a:r>
              <a:rPr lang="en-US" dirty="0" smtClean="0"/>
              <a:t>Twitter &amp; Instagram 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Weekly/Daily Website Updates with               New Content, News &amp; Features 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9559"/>
            <a:ext cx="1200150" cy="82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2" y="1444046"/>
            <a:ext cx="2084284" cy="6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2" y="1372181"/>
            <a:ext cx="2180648" cy="79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58" y="1444046"/>
            <a:ext cx="946536" cy="8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6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00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Customer Engagement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3034"/>
            <a:ext cx="8229600" cy="44413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Countdown to Jones Beach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Read While You Ride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Latoya Travels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Nassau County Hot Spots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App </a:t>
            </a:r>
            <a:r>
              <a:rPr lang="en-US" dirty="0" smtClean="0"/>
              <a:t>Showcase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Enhanced Google Trip planning features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5057073"/>
            <a:ext cx="45720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3" y="1343034"/>
            <a:ext cx="2352675" cy="178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410325"/>
            <a:ext cx="220821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39" y="4990970"/>
            <a:ext cx="1401281" cy="14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6" r="33929"/>
          <a:stretch/>
        </p:blipFill>
        <p:spPr bwMode="auto">
          <a:xfrm>
            <a:off x="5841702" y="4992064"/>
            <a:ext cx="730548" cy="129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5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Title_slid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39885" cy="335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921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2014 / A Look Ahead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42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/ A Look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512" y="1773391"/>
            <a:ext cx="8229600" cy="479106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Stabilization of service levels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Focus on;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On-Time</a:t>
            </a:r>
            <a:endParaRPr lang="en-US" b="1" dirty="0"/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 Safety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Better </a:t>
            </a:r>
            <a:r>
              <a:rPr lang="en-US" b="1" dirty="0"/>
              <a:t>scorecard format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New technology </a:t>
            </a:r>
            <a:r>
              <a:rPr lang="en-US" dirty="0" smtClean="0"/>
              <a:t>implementation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Largest system in the Country to launch mobile ticketing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/ A Look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Grants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Replace fixed route and paratransit buses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Infrastructure Improvements</a:t>
            </a:r>
          </a:p>
          <a:p>
            <a:pPr lvl="1">
              <a:buFont typeface="Wingdings" pitchFamily="2" charset="2"/>
              <a:buChar char="§"/>
            </a:pPr>
            <a:endParaRPr lang="en-US" sz="1100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Funding Available </a:t>
            </a:r>
            <a:r>
              <a:rPr lang="en-US" dirty="0"/>
              <a:t>to Nassau County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Fares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State Appropriations</a:t>
            </a:r>
          </a:p>
          <a:p>
            <a:pPr>
              <a:buFont typeface="Wingdings" pitchFamily="2" charset="2"/>
              <a:buChar char="§"/>
            </a:pP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Budget and Annual Plan </a:t>
            </a:r>
            <a:r>
              <a:rPr lang="en-US" dirty="0" smtClean="0"/>
              <a:t>Process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Recommendation to Committee in February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Committee action in </a:t>
            </a:r>
            <a:r>
              <a:rPr lang="en-US" dirty="0" smtClean="0"/>
              <a:t>March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tle_slid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39885" cy="335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921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Thank You </a:t>
            </a:r>
            <a:b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</a:rPr>
              <a:t>Questions and Comments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52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1551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58" y="2062505"/>
            <a:ext cx="4017756" cy="32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454727"/>
            <a:ext cx="1944687" cy="450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5" y="1454727"/>
            <a:ext cx="3330055" cy="450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64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" y="1931866"/>
            <a:ext cx="8891517" cy="44413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New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i="1" dirty="0"/>
              <a:t>4X</a:t>
            </a:r>
            <a:r>
              <a:rPr lang="en-US" i="1" dirty="0"/>
              <a:t> </a:t>
            </a:r>
            <a:r>
              <a:rPr lang="en-US" dirty="0"/>
              <a:t>Routes Cuts Commute by 20 Minutes </a:t>
            </a:r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New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i="1" dirty="0"/>
              <a:t>6X</a:t>
            </a:r>
            <a:r>
              <a:rPr lang="en-US" dirty="0"/>
              <a:t> Routing from HTC directly to NCC</a:t>
            </a:r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New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i="1" dirty="0"/>
              <a:t>87</a:t>
            </a:r>
            <a:r>
              <a:rPr lang="en-US" dirty="0"/>
              <a:t> Service from Hicksville to Jones Beach</a:t>
            </a:r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More Frequency on Heaviest Traveled </a:t>
            </a:r>
            <a:r>
              <a:rPr lang="en-US" dirty="0" smtClean="0"/>
              <a:t>Routes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i="1" dirty="0"/>
              <a:t>6,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i="1" dirty="0"/>
              <a:t>4,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b="1" i="1" dirty="0"/>
              <a:t>20</a:t>
            </a:r>
          </a:p>
          <a:p>
            <a:pPr>
              <a:buFont typeface="Wingdings" pitchFamily="2" charset="2"/>
              <a:buChar char="§"/>
            </a:pPr>
            <a:endParaRPr lang="en-US" sz="1100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Increased </a:t>
            </a:r>
            <a:r>
              <a:rPr lang="en-US" dirty="0"/>
              <a:t>Service Hours on Able-Ride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1" y="515984"/>
            <a:ext cx="82359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2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3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Fixed Route Ridership &amp; Revenue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15" y="1683656"/>
            <a:ext cx="6770016" cy="453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08331" y="1874497"/>
            <a:ext cx="1772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Ridership YTD 2013 VS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2012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23.9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Million VS 24.7 Million</a:t>
            </a:r>
          </a:p>
        </p:txBody>
      </p:sp>
    </p:spTree>
    <p:extLst>
      <p:ext uri="{BB962C8B-B14F-4D97-AF65-F5344CB8AC3E}">
        <p14:creationId xmlns:p14="http://schemas.microsoft.com/office/powerpoint/2010/main" val="429159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709"/>
            <a:ext cx="8229600" cy="1143000"/>
          </a:xfrm>
        </p:spPr>
        <p:txBody>
          <a:bodyPr/>
          <a:lstStyle/>
          <a:p>
            <a:r>
              <a:rPr lang="en-US" dirty="0"/>
              <a:t>Able Ride Trips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49" y="1502027"/>
            <a:ext cx="2378075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49"/>
          <a:stretch/>
        </p:blipFill>
        <p:spPr bwMode="auto">
          <a:xfrm>
            <a:off x="13820" y="3477492"/>
            <a:ext cx="2830753" cy="224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1508376"/>
            <a:ext cx="20605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1514726"/>
            <a:ext cx="19158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24" y="1511551"/>
            <a:ext cx="1686378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2" y="1508376"/>
            <a:ext cx="120769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3"/>
          <a:stretch/>
        </p:blipFill>
        <p:spPr bwMode="auto">
          <a:xfrm>
            <a:off x="2526153" y="3477492"/>
            <a:ext cx="7407556" cy="22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5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00"/>
            <a:ext cx="91440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1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We’re Listening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5102"/>
            <a:ext cx="8566031" cy="47836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22 Hours of Public Open House Meetings</a:t>
            </a:r>
          </a:p>
          <a:p>
            <a:pPr>
              <a:buFont typeface="Wingdings" pitchFamily="2" charset="2"/>
              <a:buChar char="§"/>
            </a:pP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4 BTC Meetings / 6 TAAC Meetings</a:t>
            </a:r>
          </a:p>
          <a:p>
            <a:pPr>
              <a:buFont typeface="Wingdings" pitchFamily="2" charset="2"/>
              <a:buChar char="§"/>
            </a:pP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12 Press Releases </a:t>
            </a:r>
            <a:r>
              <a:rPr lang="en-US" sz="1600" dirty="0"/>
              <a:t>(thru 9.30)</a:t>
            </a:r>
          </a:p>
          <a:p>
            <a:pPr>
              <a:buFont typeface="Wingdings" pitchFamily="2" charset="2"/>
              <a:buChar char="§"/>
            </a:pP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260,000 Calls Answered </a:t>
            </a:r>
            <a:r>
              <a:rPr lang="en-US" sz="1600" dirty="0"/>
              <a:t>(thru 9.30)</a:t>
            </a:r>
          </a:p>
          <a:p>
            <a:pPr>
              <a:buFont typeface="Wingdings" pitchFamily="2" charset="2"/>
              <a:buChar char="§"/>
            </a:pP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10 Customer Outreach </a:t>
            </a:r>
            <a:r>
              <a:rPr lang="en-US" dirty="0" smtClean="0"/>
              <a:t>Events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sz="1000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4900 Customer Comment </a:t>
            </a:r>
            <a:r>
              <a:rPr lang="en-US" dirty="0" smtClean="0"/>
              <a:t>Responses </a:t>
            </a:r>
            <a:r>
              <a:rPr lang="en-US" sz="1700" dirty="0" smtClean="0"/>
              <a:t>(thru </a:t>
            </a:r>
            <a:r>
              <a:rPr lang="en-US" sz="1700" dirty="0"/>
              <a:t>9.30)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62" y="3629034"/>
            <a:ext cx="8229600" cy="44413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45 </a:t>
            </a:r>
            <a:r>
              <a:rPr lang="en-US" sz="3600" dirty="0"/>
              <a:t>New Orion VIIs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28 Able-Ride Vans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25 New Non-Revenue Vehicles 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008"/>
            <a:ext cx="22193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595008"/>
            <a:ext cx="23526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5007"/>
            <a:ext cx="227965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595006"/>
            <a:ext cx="229235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8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41"/>
            <a:ext cx="8229600" cy="1143000"/>
          </a:xfrm>
        </p:spPr>
        <p:txBody>
          <a:bodyPr/>
          <a:lstStyle/>
          <a:p>
            <a:r>
              <a:rPr lang="en-US" dirty="0"/>
              <a:t>Facility Upgrades &amp;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0350"/>
            <a:ext cx="8496300" cy="36385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Loading Dock Upgrades for Safety &amp; Efficiency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Safety Netting for all Service Pits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New Koni Lifts for all 3 Facilities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Painting &amp; Ceiling Tiles for RVC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Interior Graphics for Stewart Ave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Curb Repair &amp; Paving @ Mitchel Field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Emergency CNG Repair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958"/>
            <a:ext cx="23098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194958"/>
            <a:ext cx="1901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04482"/>
            <a:ext cx="24622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1207658"/>
            <a:ext cx="24685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65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Able-Ride OTP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3833"/>
            <a:ext cx="8229600" cy="501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8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(4:3)</PresentationFormat>
  <Paragraphs>105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2013 Accomplishments </vt:lpstr>
      <vt:lpstr>Funding</vt:lpstr>
      <vt:lpstr>PowerPoint Presentation</vt:lpstr>
      <vt:lpstr>Fixed Route Ridership &amp; Revenue</vt:lpstr>
      <vt:lpstr>Able Ride Trips</vt:lpstr>
      <vt:lpstr>We’re Listening</vt:lpstr>
      <vt:lpstr>New Vehicles</vt:lpstr>
      <vt:lpstr>Facility Upgrades &amp; Repairs</vt:lpstr>
      <vt:lpstr> Able-Ride OTP </vt:lpstr>
      <vt:lpstr>FTA Reviews</vt:lpstr>
      <vt:lpstr>Current Employee Count</vt:lpstr>
      <vt:lpstr>Supported the Victory Games; Financially, Manpower &amp; Equipment</vt:lpstr>
      <vt:lpstr>Successful State &amp; Local Roadeo</vt:lpstr>
      <vt:lpstr>Social Media Campaigns</vt:lpstr>
      <vt:lpstr>Customer Engagement Programs</vt:lpstr>
      <vt:lpstr>2014 / A Look Ahead</vt:lpstr>
      <vt:lpstr>2014 / A Look Ahead</vt:lpstr>
      <vt:lpstr>2014 / A Look Ahead</vt:lpstr>
      <vt:lpstr>Thank You  Questions and Comments</vt:lpstr>
    </vt:vector>
  </TitlesOfParts>
  <Company>NICE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Accomplishments </dc:title>
  <dc:creator>Susan Piccolo</dc:creator>
  <cp:lastModifiedBy>Susan Piccolo</cp:lastModifiedBy>
  <cp:revision>1</cp:revision>
  <dcterms:created xsi:type="dcterms:W3CDTF">2013-12-30T16:42:56Z</dcterms:created>
  <dcterms:modified xsi:type="dcterms:W3CDTF">2013-12-30T16:43:36Z</dcterms:modified>
</cp:coreProperties>
</file>